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CE5E48-611F-4A84-BE26-27F95EC7C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2286000"/>
          </a:xfrm>
        </p:spPr>
        <p:txBody>
          <a:bodyPr anchor="t" anchorCtr="0"/>
          <a:lstStyle/>
          <a:p>
            <a:pPr>
              <a:lnSpc>
                <a:spcPct val="114000"/>
              </a:lnSpc>
            </a:pPr>
            <a:r>
              <a:rPr lang="vi-VN" sz="3600" b="1" dirty="0" smtClean="0">
                <a:solidFill>
                  <a:srgbClr val="2D79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 CHUẨN, QUY TRÌNH ĐÁNH GIÁ CÀ PHÊ ROBUSTA CHẤT LƯỢNG CAO</a:t>
            </a: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44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7366BE9-C47C-46DA-BF5E-DFF25E555C1F}"/>
              </a:ext>
            </a:extLst>
          </p:cNvPr>
          <p:cNvSpPr txBox="1">
            <a:spLocks/>
          </p:cNvSpPr>
          <p:nvPr/>
        </p:nvSpPr>
        <p:spPr>
          <a:xfrm>
            <a:off x="1371600" y="365126"/>
            <a:ext cx="77724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1429EA14-7D6D-420E-BF73-7DEF82A2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221" y="365126"/>
            <a:ext cx="7132320" cy="777240"/>
          </a:xfrm>
        </p:spPr>
        <p:txBody>
          <a:bodyPr anchor="ctr" anchorCtr="0"/>
          <a:lstStyle/>
          <a:p>
            <a:pPr indent="225425"/>
            <a:r>
              <a:rPr lang="vi-VN" sz="3200" b="1" dirty="0" smtClean="0">
                <a:solidFill>
                  <a:prstClr val="white"/>
                </a:solidFill>
                <a:latin typeface="Calibri" panose="020F0502020204030204"/>
              </a:rPr>
              <a:t>NỘI DUNG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1819FB6-95CF-43A8-8ECF-86E7BEB77C9B}"/>
              </a:ext>
            </a:extLst>
          </p:cNvPr>
          <p:cNvSpPr txBox="1">
            <a:spLocks/>
          </p:cNvSpPr>
          <p:nvPr/>
        </p:nvSpPr>
        <p:spPr>
          <a:xfrm>
            <a:off x="0" y="365126"/>
            <a:ext cx="4572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xmlns="" id="{735F3F5D-3357-4250-A7E8-86F4BC7B4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4221" y="1455044"/>
            <a:ext cx="6093593" cy="4572000"/>
          </a:xfrm>
        </p:spPr>
        <p:txBody>
          <a:bodyPr anchor="t" anchorCtr="0">
            <a:normAutofit fontScale="70000" lnSpcReduction="2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3100" dirty="0" err="1" smtClean="0">
                <a:solidFill>
                  <a:srgbClr val="C00000"/>
                </a:solidFill>
              </a:rPr>
              <a:t>Phương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>
                <a:solidFill>
                  <a:srgbClr val="C00000"/>
                </a:solidFill>
              </a:rPr>
              <a:t>pháp</a:t>
            </a:r>
            <a:r>
              <a:rPr lang="en-US" sz="3100" dirty="0">
                <a:solidFill>
                  <a:srgbClr val="C00000"/>
                </a:solidFill>
              </a:rPr>
              <a:t> </a:t>
            </a:r>
            <a:r>
              <a:rPr lang="en-US" sz="3100" dirty="0" err="1">
                <a:solidFill>
                  <a:srgbClr val="C00000"/>
                </a:solidFill>
              </a:rPr>
              <a:t>Phân</a:t>
            </a:r>
            <a:r>
              <a:rPr lang="en-US" sz="3100" dirty="0">
                <a:solidFill>
                  <a:srgbClr val="C00000"/>
                </a:solidFill>
              </a:rPr>
              <a:t> </a:t>
            </a:r>
            <a:r>
              <a:rPr lang="en-US" sz="3100" dirty="0" err="1">
                <a:solidFill>
                  <a:srgbClr val="C00000"/>
                </a:solidFill>
              </a:rPr>
              <a:t>loại</a:t>
            </a:r>
            <a:r>
              <a:rPr lang="en-US" sz="3100" dirty="0">
                <a:solidFill>
                  <a:srgbClr val="C00000"/>
                </a:solidFill>
              </a:rPr>
              <a:t> </a:t>
            </a:r>
            <a:r>
              <a:rPr lang="en-US" sz="3100" dirty="0" err="1">
                <a:solidFill>
                  <a:srgbClr val="C00000"/>
                </a:solidFill>
              </a:rPr>
              <a:t>tiêu</a:t>
            </a:r>
            <a:r>
              <a:rPr lang="en-US" sz="3100" dirty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chuẩn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2600" dirty="0" smtClean="0">
                <a:solidFill>
                  <a:srgbClr val="C00000"/>
                </a:solidFill>
              </a:rPr>
              <a:t>(</a:t>
            </a:r>
            <a:r>
              <a:rPr lang="vi-VN" sz="2600" dirty="0" smtClean="0">
                <a:solidFill>
                  <a:srgbClr val="C00000"/>
                </a:solidFill>
              </a:rPr>
              <a:t>SCA)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đen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/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đen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từng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phần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lên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men/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lên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men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từng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phần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bị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nấm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gây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hại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Tạp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chất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Quả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khô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bị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côn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trùng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gây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hại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nặng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/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nhẹ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non</a:t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bị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khô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héo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nổi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trắng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/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bạc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màu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vỡ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/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Xây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xát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/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Cắt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rỗng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ruột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Nhân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còn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vỏ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trấu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9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Vỏ</a:t>
            </a:r>
            <a:r>
              <a:rPr lang="en-US" sz="29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quả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khô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/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vỏ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4">
                    <a:lumMod val="75000"/>
                  </a:schemeClr>
                </a:solidFill>
              </a:rPr>
              <a:t>quả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900" dirty="0" err="1" smtClean="0">
                <a:solidFill>
                  <a:schemeClr val="accent4">
                    <a:lumMod val="75000"/>
                  </a:schemeClr>
                </a:solidFill>
              </a:rPr>
              <a:t>thóc</a:t>
            </a:r>
            <a:endParaRPr lang="en-US" sz="29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61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7366BE9-C47C-46DA-BF5E-DFF25E555C1F}"/>
              </a:ext>
            </a:extLst>
          </p:cNvPr>
          <p:cNvSpPr txBox="1">
            <a:spLocks/>
          </p:cNvSpPr>
          <p:nvPr/>
        </p:nvSpPr>
        <p:spPr>
          <a:xfrm>
            <a:off x="1371600" y="365126"/>
            <a:ext cx="77724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1429EA14-7D6D-420E-BF73-7DEF82A2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221" y="365126"/>
            <a:ext cx="7132320" cy="777240"/>
          </a:xfrm>
        </p:spPr>
        <p:txBody>
          <a:bodyPr anchor="ctr" anchorCtr="0"/>
          <a:lstStyle/>
          <a:p>
            <a:pPr indent="225425"/>
            <a:r>
              <a:rPr lang="vi-VN" sz="2400" b="1" smtClean="0">
                <a:solidFill>
                  <a:prstClr val="white"/>
                </a:solidFill>
                <a:latin typeface="Calibri" panose="020F0502020204030204"/>
              </a:rPr>
              <a:t>PHƯƠNG PHÁP PHÂN LOẠI TIÊU CHUẨN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1819FB6-95CF-43A8-8ECF-86E7BEB77C9B}"/>
              </a:ext>
            </a:extLst>
          </p:cNvPr>
          <p:cNvSpPr txBox="1">
            <a:spLocks/>
          </p:cNvSpPr>
          <p:nvPr/>
        </p:nvSpPr>
        <p:spPr>
          <a:xfrm>
            <a:off x="0" y="365126"/>
            <a:ext cx="4572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xmlns="" id="{735F3F5D-3357-4250-A7E8-86F4BC7B4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2315" y="2305276"/>
            <a:ext cx="5054867" cy="2972577"/>
          </a:xfrm>
        </p:spPr>
        <p:txBody>
          <a:bodyPr anchor="t" anchorCtr="0"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vi-VN" dirty="0" smtClean="0">
                <a:solidFill>
                  <a:schemeClr val="accent4">
                    <a:lumMod val="75000"/>
                  </a:schemeClr>
                </a:solidFill>
              </a:rPr>
              <a:t>LƯỢNG MẪU: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vi-VN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350gram cà phê nhân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vi-VN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100gram cà phê rang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20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7366BE9-C47C-46DA-BF5E-DFF25E555C1F}"/>
              </a:ext>
            </a:extLst>
          </p:cNvPr>
          <p:cNvSpPr txBox="1">
            <a:spLocks/>
          </p:cNvSpPr>
          <p:nvPr/>
        </p:nvSpPr>
        <p:spPr>
          <a:xfrm>
            <a:off x="1371600" y="365126"/>
            <a:ext cx="77724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1429EA14-7D6D-420E-BF73-7DEF82A2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221" y="365126"/>
            <a:ext cx="7132320" cy="777240"/>
          </a:xfrm>
        </p:spPr>
        <p:txBody>
          <a:bodyPr anchor="ctr" anchorCtr="0"/>
          <a:lstStyle/>
          <a:p>
            <a:pPr indent="225425"/>
            <a:r>
              <a:rPr lang="vi-VN" sz="2400" b="1" smtClean="0">
                <a:solidFill>
                  <a:prstClr val="white"/>
                </a:solidFill>
                <a:latin typeface="Calibri" panose="020F0502020204030204"/>
              </a:rPr>
              <a:t>PHƯƠNG PHÁP PHÂN LOẠI TIÊU CHUẨN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1819FB6-95CF-43A8-8ECF-86E7BEB77C9B}"/>
              </a:ext>
            </a:extLst>
          </p:cNvPr>
          <p:cNvSpPr txBox="1">
            <a:spLocks/>
          </p:cNvSpPr>
          <p:nvPr/>
        </p:nvSpPr>
        <p:spPr>
          <a:xfrm>
            <a:off x="0" y="365126"/>
            <a:ext cx="4572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000602"/>
              </p:ext>
            </p:extLst>
          </p:nvPr>
        </p:nvGraphicFramePr>
        <p:xfrm>
          <a:off x="1342072" y="1572126"/>
          <a:ext cx="6459855" cy="4489616"/>
        </p:xfrm>
        <a:graphic>
          <a:graphicData uri="http://schemas.openxmlformats.org/drawingml/2006/table">
            <a:tbl>
              <a:tblPr firstRow="1" firstCol="1" bandRow="1"/>
              <a:tblGrid>
                <a:gridCol w="2228850"/>
                <a:gridCol w="982980"/>
                <a:gridCol w="2057400"/>
                <a:gridCol w="1190625"/>
              </a:tblGrid>
              <a:tr h="280601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BẢNG THAM CHIẾU LỖI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60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Lỗi đầy đủ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Lỗi đầy đủ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1202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Lỗi nhóm 1 (sơ cấp)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Tương đương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Lỗi nhóm 2 (thứ cấp)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Tương đương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đen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đen từng phần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lên 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chua từng phần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Quả khô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non/ chưa chín/ xanh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bị nấm móc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khô héo/ nhăn nheo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Tạp chất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nổi/ trắng xốp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bị côn trùng gây hại nặng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trắng / bạc màu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 rowSpan="5" gridSpan="2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vỡ/ Xây xát/ Cắt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còn vỏ thóc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rỗng ruột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60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Vỏ quả khô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12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Nhân bị công trùng gây hại nhẹ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charset="0"/>
                          <a:ea typeface="Calibri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43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7366BE9-C47C-46DA-BF5E-DFF25E555C1F}"/>
              </a:ext>
            </a:extLst>
          </p:cNvPr>
          <p:cNvSpPr txBox="1">
            <a:spLocks/>
          </p:cNvSpPr>
          <p:nvPr/>
        </p:nvSpPr>
        <p:spPr>
          <a:xfrm>
            <a:off x="1371600" y="365126"/>
            <a:ext cx="77724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1429EA14-7D6D-420E-BF73-7DEF82A2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221" y="365126"/>
            <a:ext cx="7132320" cy="777240"/>
          </a:xfrm>
        </p:spPr>
        <p:txBody>
          <a:bodyPr anchor="ctr" anchorCtr="0"/>
          <a:lstStyle/>
          <a:p>
            <a:pPr indent="225425"/>
            <a:r>
              <a:rPr lang="vi-VN" sz="2400" b="1" smtClean="0">
                <a:solidFill>
                  <a:prstClr val="white"/>
                </a:solidFill>
                <a:latin typeface="Calibri" panose="020F0502020204030204"/>
              </a:rPr>
              <a:t>PHƯƠNG PHÁP PHÂN LOẠI TIÊU CHUẨN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1819FB6-95CF-43A8-8ECF-86E7BEB77C9B}"/>
              </a:ext>
            </a:extLst>
          </p:cNvPr>
          <p:cNvSpPr txBox="1">
            <a:spLocks/>
          </p:cNvSpPr>
          <p:nvPr/>
        </p:nvSpPr>
        <p:spPr>
          <a:xfrm>
            <a:off x="0" y="365126"/>
            <a:ext cx="4572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6742" y="1368883"/>
            <a:ext cx="7214937" cy="445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Độ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Ẩm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Cà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Phê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Nhân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: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charset="0"/>
              <a:ea typeface="Calibri" charset="0"/>
            </a:endParaRP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Cà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phê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chế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biến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ướt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thì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độ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ẩm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của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nên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từ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10-12% </a:t>
            </a: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Cà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phê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chế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biến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khô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thì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độ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ẩm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của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nên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từ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10-13%</a:t>
            </a: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Phân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loại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: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charset="0"/>
              <a:ea typeface="Calibri" charset="0"/>
            </a:endParaRP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Cà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phê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Robusta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đặc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sản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: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Tối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5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không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được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phép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có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sơ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cấp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.</a:t>
            </a: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Cà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phê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vối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thượng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: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Tối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8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cho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phép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sơ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cấp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hoặc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thứ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cấp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.</a:t>
            </a: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Cà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phê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vối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không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phân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loại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: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hơn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8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charset="0"/>
              <a:ea typeface="Calibri" charset="0"/>
            </a:endParaRP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Kích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cỡ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hạt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: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charset="0"/>
              <a:ea typeface="Calibri" charset="0"/>
            </a:endParaRP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Sai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số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không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lớn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hơn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5% so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với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quy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cách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hợp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đồng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được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tính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trên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sàn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phân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loại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tròn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truyền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thống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.</a:t>
            </a: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Độ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đồng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đều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của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hạt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Rang: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charset="0"/>
              <a:ea typeface="Calibri" charset="0"/>
            </a:endParaRP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Loại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Đặc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sản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–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Không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được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phép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có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Quaker (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non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sau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rang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có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màu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trắng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).</a:t>
            </a: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Loại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Thượng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–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Được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phép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tối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đa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3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Quaker (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non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sau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rang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có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màu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trắng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).</a:t>
            </a: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Phân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loại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nhân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đa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: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charset="0"/>
              <a:ea typeface="Calibri" charset="0"/>
            </a:endParaRP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Khi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hạt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cà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phê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có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nhiều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cùng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lúc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,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nào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ảnh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hưởng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đến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chất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lượng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thử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nếm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được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ưu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tiên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hơn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các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lỗi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khác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Calibri" charset="0"/>
              </a:rPr>
              <a:t>.</a:t>
            </a:r>
            <a:endParaRPr lang="en-US" sz="1200" dirty="0">
              <a:solidFill>
                <a:schemeClr val="accent4">
                  <a:lumMod val="75000"/>
                </a:schemeClr>
              </a:solidFill>
              <a:effectLst/>
              <a:latin typeface="Times New Roman" charset="0"/>
              <a:ea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79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7366BE9-C47C-46DA-BF5E-DFF25E555C1F}"/>
              </a:ext>
            </a:extLst>
          </p:cNvPr>
          <p:cNvSpPr txBox="1">
            <a:spLocks/>
          </p:cNvSpPr>
          <p:nvPr/>
        </p:nvSpPr>
        <p:spPr>
          <a:xfrm>
            <a:off x="1371600" y="365126"/>
            <a:ext cx="77724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1429EA14-7D6D-420E-BF73-7DEF82A2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221" y="365126"/>
            <a:ext cx="7132320" cy="777240"/>
          </a:xfrm>
        </p:spPr>
        <p:txBody>
          <a:bodyPr anchor="ctr" anchorCtr="0"/>
          <a:lstStyle/>
          <a:p>
            <a:pPr indent="225425"/>
            <a:r>
              <a:rPr lang="vi-VN" sz="2400" b="1" dirty="0" smtClean="0">
                <a:solidFill>
                  <a:prstClr val="white"/>
                </a:solidFill>
                <a:latin typeface="Calibri" panose="020F0502020204030204"/>
              </a:rPr>
              <a:t>PHƯƠNG PHÁP THỬ NẾM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1819FB6-95CF-43A8-8ECF-86E7BEB77C9B}"/>
              </a:ext>
            </a:extLst>
          </p:cNvPr>
          <p:cNvSpPr txBox="1">
            <a:spLocks/>
          </p:cNvSpPr>
          <p:nvPr/>
        </p:nvSpPr>
        <p:spPr>
          <a:xfrm>
            <a:off x="0" y="365126"/>
            <a:ext cx="4572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6742" y="1866188"/>
            <a:ext cx="72149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Thử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nếm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là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kỹ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thuật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chuyên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nghiệp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để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đánh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giá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các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thuộc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tính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cảm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quan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của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cà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phê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Mùi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hương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bột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khô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của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cà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phê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rang/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hương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vị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axit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thể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chất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và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hậu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vị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mr-IN" sz="2000" dirty="0" smtClean="0">
                <a:solidFill>
                  <a:schemeClr val="accent4">
                    <a:lumMod val="75000"/>
                  </a:schemeClr>
                </a:solidFill>
              </a:rPr>
              <a:t>…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Các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đặc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tính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hương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vị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dựa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vào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thử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nếm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mẫu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phải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biểu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lộ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những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thuộc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tính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đặc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biệt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trong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phạm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vi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của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hương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bột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khô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của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cà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phê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rang,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hương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vị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vị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chua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thể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chất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và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hậu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vị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được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xác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định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giữa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người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mua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và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người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bán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dirty="0" err="1" smtClean="0">
                <a:solidFill>
                  <a:schemeClr val="accent4">
                    <a:lumMod val="75000"/>
                  </a:schemeClr>
                </a:solidFill>
              </a:rPr>
              <a:t>Cà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phê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không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được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phép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có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mùi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lạ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lỗi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nặng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và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lỗi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nhẹ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292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7366BE9-C47C-46DA-BF5E-DFF25E555C1F}"/>
              </a:ext>
            </a:extLst>
          </p:cNvPr>
          <p:cNvSpPr txBox="1">
            <a:spLocks/>
          </p:cNvSpPr>
          <p:nvPr/>
        </p:nvSpPr>
        <p:spPr>
          <a:xfrm>
            <a:off x="1371600" y="365126"/>
            <a:ext cx="77724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1429EA14-7D6D-420E-BF73-7DEF82A2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221" y="365126"/>
            <a:ext cx="7132320" cy="777240"/>
          </a:xfrm>
        </p:spPr>
        <p:txBody>
          <a:bodyPr anchor="ctr" anchorCtr="0"/>
          <a:lstStyle/>
          <a:p>
            <a:pPr indent="225425"/>
            <a:r>
              <a:rPr lang="en-US" sz="2400" b="1" dirty="0" smtClean="0">
                <a:solidFill>
                  <a:prstClr val="white"/>
                </a:solidFill>
                <a:latin typeface="Calibri" panose="020F0502020204030204"/>
              </a:rPr>
              <a:t>C</a:t>
            </a:r>
            <a:r>
              <a:rPr lang="vi-VN" sz="2400" b="1" dirty="0" smtClean="0">
                <a:solidFill>
                  <a:prstClr val="white"/>
                </a:solidFill>
                <a:latin typeface="Calibri" panose="020F0502020204030204"/>
              </a:rPr>
              <a:t>ÁC CHỈ TIÊU THỬ NẾM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1819FB6-95CF-43A8-8ECF-86E7BEB77C9B}"/>
              </a:ext>
            </a:extLst>
          </p:cNvPr>
          <p:cNvSpPr txBox="1">
            <a:spLocks/>
          </p:cNvSpPr>
          <p:nvPr/>
        </p:nvSpPr>
        <p:spPr>
          <a:xfrm>
            <a:off x="0" y="365126"/>
            <a:ext cx="4572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83C0DDA-278F-4D33-A875-DB09513B8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224418"/>
              </p:ext>
            </p:extLst>
          </p:nvPr>
        </p:nvGraphicFramePr>
        <p:xfrm>
          <a:off x="1088136" y="1766743"/>
          <a:ext cx="7315200" cy="3944244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400248919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969335682"/>
                    </a:ext>
                  </a:extLst>
                </a:gridCol>
              </a:tblGrid>
              <a:tr h="65737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vi-VN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Fragrance/ </a:t>
                      </a: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Aroma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Balance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27809422"/>
                  </a:ext>
                </a:extLst>
              </a:tr>
              <a:tr h="65737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Flavor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Sweet/Bitter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6299090"/>
                  </a:ext>
                </a:extLst>
              </a:tr>
              <a:tr h="65737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Aftertaste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 Cup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0769414"/>
                  </a:ext>
                </a:extLst>
              </a:tr>
              <a:tr h="65737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Acid/Salt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Uniform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65047543"/>
                  </a:ext>
                </a:extLst>
              </a:tr>
              <a:tr h="65737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Mouthfeel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71349603"/>
                  </a:ext>
                </a:extLst>
              </a:tr>
              <a:tr h="65737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Defect (</a:t>
                      </a:r>
                      <a:r>
                        <a:rPr lang="en-US" sz="16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nếu</a:t>
                      </a: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24872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90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7366BE9-C47C-46DA-BF5E-DFF25E555C1F}"/>
              </a:ext>
            </a:extLst>
          </p:cNvPr>
          <p:cNvSpPr txBox="1">
            <a:spLocks/>
          </p:cNvSpPr>
          <p:nvPr/>
        </p:nvSpPr>
        <p:spPr>
          <a:xfrm>
            <a:off x="1371600" y="365126"/>
            <a:ext cx="77724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1429EA14-7D6D-420E-BF73-7DEF82A2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221" y="365126"/>
            <a:ext cx="7132320" cy="777240"/>
          </a:xfrm>
        </p:spPr>
        <p:txBody>
          <a:bodyPr anchor="ctr" anchorCtr="0"/>
          <a:lstStyle/>
          <a:p>
            <a:pPr indent="225425"/>
            <a:r>
              <a:rPr lang="vi-VN" sz="2400" b="1" dirty="0" smtClean="0">
                <a:solidFill>
                  <a:prstClr val="white"/>
                </a:solidFill>
                <a:latin typeface="Calibri" panose="020F0502020204030204"/>
              </a:rPr>
              <a:t>ĐÁNH GIÁ THỬ NẾM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1819FB6-95CF-43A8-8ECF-86E7BEB77C9B}"/>
              </a:ext>
            </a:extLst>
          </p:cNvPr>
          <p:cNvSpPr txBox="1">
            <a:spLocks/>
          </p:cNvSpPr>
          <p:nvPr/>
        </p:nvSpPr>
        <p:spPr>
          <a:xfrm>
            <a:off x="0" y="365126"/>
            <a:ext cx="4572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4" name="Picture 3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2366"/>
            <a:ext cx="9144000" cy="512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7366BE9-C47C-46DA-BF5E-DFF25E555C1F}"/>
              </a:ext>
            </a:extLst>
          </p:cNvPr>
          <p:cNvSpPr txBox="1">
            <a:spLocks/>
          </p:cNvSpPr>
          <p:nvPr/>
        </p:nvSpPr>
        <p:spPr>
          <a:xfrm>
            <a:off x="1371600" y="365126"/>
            <a:ext cx="77724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1429EA14-7D6D-420E-BF73-7DEF82A2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221" y="365126"/>
            <a:ext cx="7132320" cy="777240"/>
          </a:xfrm>
          <a:blipFill>
            <a:blip r:embed="rId2"/>
            <a:tile tx="0" ty="0" sx="100000" sy="100000" flip="none" algn="tl"/>
          </a:blipFill>
        </p:spPr>
        <p:txBody>
          <a:bodyPr anchor="ctr" anchorCtr="0"/>
          <a:lstStyle/>
          <a:p>
            <a:pPr indent="225425" algn="ctr"/>
            <a:r>
              <a:rPr lang="vi-VN" sz="2400" dirty="0" smtClean="0">
                <a:solidFill>
                  <a:srgbClr val="C00000"/>
                </a:solidFill>
                <a:latin typeface="+mn-lt"/>
              </a:rPr>
              <a:t>CÔNG TY CỔ PHẦN GIÁM ĐỊNH VÀ CHỨNG NHẬN HÀNG HOÁ VIỆT NAM</a:t>
            </a:r>
            <a:endParaRPr lang="en-US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1819FB6-95CF-43A8-8ECF-86E7BEB77C9B}"/>
              </a:ext>
            </a:extLst>
          </p:cNvPr>
          <p:cNvSpPr txBox="1">
            <a:spLocks/>
          </p:cNvSpPr>
          <p:nvPr/>
        </p:nvSpPr>
        <p:spPr>
          <a:xfrm>
            <a:off x="0" y="365126"/>
            <a:ext cx="457200" cy="777240"/>
          </a:xfrm>
          <a:prstGeom prst="rect">
            <a:avLst/>
          </a:prstGeom>
          <a:solidFill>
            <a:srgbClr val="2D7950"/>
          </a:solidFill>
        </p:spPr>
        <p:txBody>
          <a:bodyPr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225425" algn="r">
              <a:lnSpc>
                <a:spcPct val="114000"/>
              </a:lnSpc>
              <a:spcBef>
                <a:spcPts val="0"/>
              </a:spcBef>
            </a:pPr>
            <a:endParaRPr lang="en-US" sz="4000" b="1" dirty="0">
              <a:solidFill>
                <a:srgbClr val="2D79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20716" y="3015916"/>
            <a:ext cx="25619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000" dirty="0" smtClean="0">
                <a:solidFill>
                  <a:srgbClr val="C00000"/>
                </a:solidFill>
              </a:rPr>
              <a:t>CÁM ƠN !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5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TIÊU CHUẨN, QUY TRÌNH ĐÁNH GIÁ CÀ PHÊ ROBUSTA CHẤT LƯỢNG CAO</vt:lpstr>
      <vt:lpstr>NỘI DUNG</vt:lpstr>
      <vt:lpstr>PHƯƠNG PHÁP PHÂN LOẠI TIÊU CHUẨN</vt:lpstr>
      <vt:lpstr>PHƯƠNG PHÁP PHÂN LOẠI TIÊU CHUẨN</vt:lpstr>
      <vt:lpstr>PHƯƠNG PHÁP PHÂN LOẠI TIÊU CHUẨN</vt:lpstr>
      <vt:lpstr>PHƯƠNG PHÁP THỬ NẾM</vt:lpstr>
      <vt:lpstr>CÁC CHỈ TIÊU THỬ NẾM</vt:lpstr>
      <vt:lpstr>ĐÁNH GIÁ THỬ NẾM</vt:lpstr>
      <vt:lpstr>CÔNG TY CỔ PHẦN GIÁM ĐỊNH VÀ CHỨNG NHẬN HÀNG HOÁ VIỆT NAM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TIÊU CHUẨN, QUY TRÌNH ĐÁNH GIÁ CÀ PHÊ ROBUSTA CHẤT LƯỢNG CAO</dc:title>
  <dc:creator/>
  <cp:lastModifiedBy>Admin</cp:lastModifiedBy>
  <cp:revision>1</cp:revision>
  <dcterms:created xsi:type="dcterms:W3CDTF">2006-08-16T00:00:00Z</dcterms:created>
  <dcterms:modified xsi:type="dcterms:W3CDTF">2018-06-29T03:51:36Z</dcterms:modified>
</cp:coreProperties>
</file>