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74" r:id="rId13"/>
    <p:sldId id="267" r:id="rId14"/>
    <p:sldId id="275" r:id="rId15"/>
    <p:sldId id="269" r:id="rId16"/>
    <p:sldId id="270" r:id="rId17"/>
    <p:sldId id="271" r:id="rId18"/>
    <p:sldId id="27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03B78C-9B87-4EAA-B1F8-BDFD7D41FF8D}"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3B78C-9B87-4EAA-B1F8-BDFD7D41FF8D}"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3B78C-9B87-4EAA-B1F8-BDFD7D41FF8D}"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3B78C-9B87-4EAA-B1F8-BDFD7D41FF8D}"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3B78C-9B87-4EAA-B1F8-BDFD7D41FF8D}" type="datetimeFigureOut">
              <a:rPr lang="en-US" smtClean="0"/>
              <a:pPr/>
              <a:t>6/27/2018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03B78C-9B87-4EAA-B1F8-BDFD7D41FF8D}"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03B78C-9B87-4EAA-B1F8-BDFD7D41FF8D}" type="datetimeFigureOut">
              <a:rPr lang="en-US" smtClean="0"/>
              <a:pPr/>
              <a:t>6/27/2018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03B78C-9B87-4EAA-B1F8-BDFD7D41FF8D}" type="datetimeFigureOut">
              <a:rPr lang="en-US" smtClean="0"/>
              <a:pPr/>
              <a:t>6/27/2018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3B78C-9B87-4EAA-B1F8-BDFD7D41FF8D}" type="datetimeFigureOut">
              <a:rPr lang="en-US" smtClean="0"/>
              <a:pPr/>
              <a:t>6/27/2018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3B78C-9B87-4EAA-B1F8-BDFD7D41FF8D}"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3B78C-9B87-4EAA-B1F8-BDFD7D41FF8D}" type="datetimeFigureOut">
              <a:rPr lang="en-US" smtClean="0"/>
              <a:pPr/>
              <a:t>6/27/2018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890EDF-9290-4D51-B594-94150DD616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03B78C-9B87-4EAA-B1F8-BDFD7D41FF8D}" type="datetimeFigureOut">
              <a:rPr lang="en-US" smtClean="0"/>
              <a:pPr/>
              <a:t>6/27/2018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890EDF-9290-4D51-B594-94150DD616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Thực hành tạo chuỗi cung ứng cà phê đặc sản: mô hình quốc tế</a:t>
            </a:r>
          </a:p>
        </p:txBody>
      </p:sp>
      <p:sp>
        <p:nvSpPr>
          <p:cNvPr id="3" name="Subtitle 2"/>
          <p:cNvSpPr>
            <a:spLocks noGrp="1"/>
          </p:cNvSpPr>
          <p:nvPr>
            <p:ph type="subTitle" idx="1"/>
          </p:nvPr>
        </p:nvSpPr>
        <p:spPr/>
        <p:txBody>
          <a:bodyPr>
            <a:normAutofit/>
          </a:bodyPr>
          <a:lstStyle/>
          <a:p>
            <a:r>
              <a:rPr lang="en-US" sz="2400" b="1" smtClean="0"/>
              <a:t>Trịnh Đức Minh</a:t>
            </a:r>
          </a:p>
          <a:p>
            <a:r>
              <a:rPr lang="en-US" sz="2400" b="1" smtClean="0"/>
              <a:t>Chủ tịch HH Cà phê BMT</a:t>
            </a:r>
            <a:endParaRPr lang="en-US" sz="2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Trao giải, đấu giá CoE</a:t>
            </a:r>
            <a:endParaRPr lang="en-US" sz="3200"/>
          </a:p>
        </p:txBody>
      </p:sp>
      <p:sp>
        <p:nvSpPr>
          <p:cNvPr id="3" name="Content Placeholder 2"/>
          <p:cNvSpPr>
            <a:spLocks noGrp="1"/>
          </p:cNvSpPr>
          <p:nvPr>
            <p:ph idx="1"/>
          </p:nvPr>
        </p:nvSpPr>
        <p:spPr/>
        <p:txBody>
          <a:bodyPr>
            <a:normAutofit fontScale="92500" lnSpcReduction="20000"/>
          </a:bodyPr>
          <a:lstStyle/>
          <a:p>
            <a:r>
              <a:rPr lang="en-US" b="1" smtClean="0"/>
              <a:t>Đấu giá online</a:t>
            </a:r>
          </a:p>
          <a:p>
            <a:pPr lvl="1"/>
            <a:r>
              <a:rPr lang="en-US" smtClean="0"/>
              <a:t>Khoảng 6 tuần sau HĐGKQT, đấu giá lô đạt giải trên website của ACE</a:t>
            </a:r>
          </a:p>
          <a:p>
            <a:pPr lvl="1"/>
            <a:r>
              <a:rPr lang="en-US" smtClean="0"/>
              <a:t>Khách hàng mua phải đăng ký tham gia đấu giá online</a:t>
            </a:r>
          </a:p>
          <a:p>
            <a:r>
              <a:rPr lang="en-US" b="1" smtClean="0"/>
              <a:t>Vận chuyển &amp; trả tiền</a:t>
            </a:r>
          </a:p>
          <a:p>
            <a:pPr lvl="1"/>
            <a:r>
              <a:rPr lang="en-US" smtClean="0"/>
              <a:t>Đường thủy/hàng không đến bên thắng thầu</a:t>
            </a:r>
          </a:p>
          <a:p>
            <a:pPr lvl="1"/>
            <a:r>
              <a:rPr lang="en-US" smtClean="0"/>
              <a:t>Chi trả dựa trên các hóa đơn của tài liệu vận chuyển</a:t>
            </a:r>
          </a:p>
          <a:p>
            <a:r>
              <a:rPr lang="en-US" b="1" smtClean="0"/>
              <a:t>Thanh toán cho ND</a:t>
            </a:r>
          </a:p>
          <a:p>
            <a:pPr lvl="1"/>
            <a:r>
              <a:rPr lang="en-US" smtClean="0"/>
              <a:t>ND được thanh toán ngay sau khi bên mua chuyển trả tiền, khoảng 80% giá trị lô hàng</a:t>
            </a:r>
          </a:p>
          <a:p>
            <a:pPr lvl="1"/>
            <a:r>
              <a:rPr lang="en-US" smtClean="0"/>
              <a:t>Còn lại dành cho công tác tổ chức</a:t>
            </a:r>
          </a:p>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Giám khảo CoE</a:t>
            </a:r>
            <a:endParaRPr lang="en-US" sz="3200" b="1"/>
          </a:p>
        </p:txBody>
      </p:sp>
      <p:sp>
        <p:nvSpPr>
          <p:cNvPr id="3" name="Content Placeholder 2"/>
          <p:cNvSpPr>
            <a:spLocks noGrp="1"/>
          </p:cNvSpPr>
          <p:nvPr>
            <p:ph idx="1"/>
          </p:nvPr>
        </p:nvSpPr>
        <p:spPr/>
        <p:txBody>
          <a:bodyPr>
            <a:normAutofit fontScale="77500" lnSpcReduction="20000"/>
          </a:bodyPr>
          <a:lstStyle/>
          <a:p>
            <a:r>
              <a:rPr lang="en-US" b="1" smtClean="0"/>
              <a:t>Giám khảo quốc tế</a:t>
            </a:r>
          </a:p>
          <a:p>
            <a:pPr lvl="1"/>
            <a:r>
              <a:rPr lang="en-US" smtClean="0"/>
              <a:t>Đã là GK/QSV ở các cuộc thi trước</a:t>
            </a:r>
          </a:p>
          <a:p>
            <a:pPr lvl="1"/>
            <a:r>
              <a:rPr lang="en-US" smtClean="0"/>
              <a:t>Có kỹ năng thử nếm, gắn bó quy trình thi</a:t>
            </a:r>
          </a:p>
          <a:p>
            <a:pPr lvl="1"/>
            <a:r>
              <a:rPr lang="en-US"/>
              <a:t>C</a:t>
            </a:r>
            <a:r>
              <a:rPr lang="en-US" smtClean="0"/>
              <a:t>huyên nghiệp trong ngành cà phê</a:t>
            </a:r>
          </a:p>
          <a:p>
            <a:pPr lvl="1"/>
            <a:r>
              <a:rPr lang="en-US" smtClean="0"/>
              <a:t>Thạo tiếng Anh</a:t>
            </a:r>
          </a:p>
          <a:p>
            <a:pPr lvl="1"/>
            <a:r>
              <a:rPr lang="en-US" smtClean="0"/>
              <a:t>Hội viên ACE</a:t>
            </a:r>
          </a:p>
          <a:p>
            <a:r>
              <a:rPr lang="en-US" b="1" smtClean="0"/>
              <a:t>GK mới/QSV</a:t>
            </a:r>
          </a:p>
          <a:p>
            <a:pPr lvl="1"/>
            <a:r>
              <a:rPr lang="en-US" smtClean="0"/>
              <a:t>Lần đầu tham gia GK với tư cách QSV, điểm không được tính</a:t>
            </a:r>
          </a:p>
          <a:p>
            <a:pPr lvl="1"/>
            <a:r>
              <a:rPr lang="en-US" smtClean="0"/>
              <a:t>Tối thiểu 3 năm kinh nghiệm thử nếm chuyên nghiệp</a:t>
            </a:r>
          </a:p>
          <a:p>
            <a:pPr lvl="1"/>
            <a:r>
              <a:rPr lang="en-US" smtClean="0"/>
              <a:t>Chuyên nghiệp trong ngành cà phê</a:t>
            </a:r>
          </a:p>
          <a:p>
            <a:pPr lvl="1"/>
            <a:r>
              <a:rPr lang="en-US" smtClean="0"/>
              <a:t>Thạo tiếng Anh</a:t>
            </a:r>
          </a:p>
          <a:p>
            <a:pPr lvl="1"/>
            <a:r>
              <a:rPr lang="en-US" smtClean="0"/>
              <a:t>Hội viên 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Image result for cup of excellence winners 2017"/>
          <p:cNvPicPr>
            <a:picLocks noChangeAspect="1" noChangeArrowheads="1"/>
          </p:cNvPicPr>
          <p:nvPr/>
        </p:nvPicPr>
        <p:blipFill>
          <a:blip r:embed="rId2"/>
          <a:srcRect/>
          <a:stretch>
            <a:fillRect/>
          </a:stretch>
        </p:blipFill>
        <p:spPr bwMode="auto">
          <a:xfrm>
            <a:off x="0" y="-228601"/>
            <a:ext cx="9753600" cy="708660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CoE</a:t>
            </a:r>
            <a:endParaRPr lang="en-US"/>
          </a:p>
        </p:txBody>
      </p:sp>
      <p:sp>
        <p:nvSpPr>
          <p:cNvPr id="3" name="Content Placeholder 2"/>
          <p:cNvSpPr>
            <a:spLocks noGrp="1"/>
          </p:cNvSpPr>
          <p:nvPr>
            <p:ph idx="1"/>
          </p:nvPr>
        </p:nvSpPr>
        <p:spPr>
          <a:xfrm>
            <a:off x="457200" y="1219200"/>
            <a:ext cx="8229600" cy="4906963"/>
          </a:xfrm>
        </p:spPr>
        <p:txBody>
          <a:bodyPr>
            <a:normAutofit fontScale="47500" lnSpcReduction="20000"/>
          </a:bodyPr>
          <a:lstStyle/>
          <a:p>
            <a:r>
              <a:rPr lang="en-US" sz="5100" b="1" smtClean="0"/>
              <a:t>Thành viên tiên phong suốt đời</a:t>
            </a:r>
          </a:p>
          <a:p>
            <a:pPr lvl="1"/>
            <a:r>
              <a:rPr lang="en-US" b="1" cap="all"/>
              <a:t>SOLBERG &amp; HANSEN: </a:t>
            </a:r>
            <a:r>
              <a:rPr lang="en-US" b="1" cap="all" smtClean="0"/>
              <a:t>NORWAY</a:t>
            </a:r>
          </a:p>
          <a:p>
            <a:pPr lvl="1"/>
            <a:r>
              <a:rPr lang="en-US" b="1" cap="all"/>
              <a:t>TOA COFFEE: JAPAN</a:t>
            </a:r>
          </a:p>
          <a:p>
            <a:pPr lvl="1"/>
            <a:r>
              <a:rPr lang="en-US" b="1" cap="all"/>
              <a:t>BONTAIN COFFEE: JAPAN</a:t>
            </a:r>
          </a:p>
          <a:p>
            <a:pPr lvl="1"/>
            <a:r>
              <a:rPr lang="en-US" b="1" cap="all"/>
              <a:t>ESTATE COFFEE COPENHAGEN: DENMARK</a:t>
            </a:r>
          </a:p>
          <a:p>
            <a:pPr lvl="1"/>
            <a:r>
              <a:rPr lang="en-US" b="1" cap="all"/>
              <a:t>WATARU &amp; CO, LTD.: JAPAN</a:t>
            </a:r>
          </a:p>
          <a:p>
            <a:pPr lvl="1"/>
            <a:r>
              <a:rPr lang="en-US" b="1" cap="all"/>
              <a:t>WORLD COFFEE CO, LTD.: JAPAN</a:t>
            </a:r>
          </a:p>
          <a:p>
            <a:pPr lvl="1"/>
            <a:r>
              <a:rPr lang="en-US" b="1" cap="all"/>
              <a:t>PROBAT-WERKE: GERMANY</a:t>
            </a:r>
          </a:p>
          <a:p>
            <a:pPr lvl="1"/>
            <a:r>
              <a:rPr lang="en-US" b="1" cap="all"/>
              <a:t>THE COFFEE TREE ROASTERS</a:t>
            </a:r>
          </a:p>
          <a:p>
            <a:pPr lvl="1"/>
            <a:r>
              <a:rPr lang="en-US" b="1" cap="all"/>
              <a:t>DEN GYLDNE BØNNE AS</a:t>
            </a:r>
          </a:p>
          <a:p>
            <a:pPr lvl="1"/>
            <a:r>
              <a:rPr lang="en-US" b="1" cap="all"/>
              <a:t>ORSIR COFFEE: TAIWAN</a:t>
            </a:r>
          </a:p>
          <a:p>
            <a:pPr lvl="1"/>
            <a:r>
              <a:rPr lang="en-US" b="1" cap="all"/>
              <a:t>KAFFA, OSLO</a:t>
            </a:r>
          </a:p>
          <a:p>
            <a:pPr lvl="1"/>
            <a:r>
              <a:rPr lang="en-US" b="1" cap="all"/>
              <a:t>MERCANTA THE COFFEE HUNTERS</a:t>
            </a:r>
          </a:p>
          <a:p>
            <a:pPr lvl="1"/>
            <a:r>
              <a:rPr lang="en-US" b="1" cap="all"/>
              <a:t>T.A.N. COFFEE</a:t>
            </a:r>
          </a:p>
          <a:p>
            <a:pPr lvl="1"/>
            <a:r>
              <a:rPr lang="en-US" b="1" cap="all"/>
              <a:t>TERAROSA - HAKSAN CO. LTD</a:t>
            </a:r>
          </a:p>
          <a:p>
            <a:pPr lvl="1"/>
            <a:r>
              <a:rPr lang="en-US" b="1" cap="all"/>
              <a:t>FIKA FIKA COFFEE COMPANY</a:t>
            </a:r>
          </a:p>
          <a:p>
            <a:r>
              <a:rPr lang="en-US" sz="5100" b="1" smtClean="0"/>
              <a:t>Các nhà tài trợ</a:t>
            </a:r>
          </a:p>
          <a:p>
            <a:pPr lvl="1"/>
            <a:r>
              <a:rPr lang="en-US" b="1" cap="all"/>
              <a:t>W. WRIGHT</a:t>
            </a:r>
          </a:p>
          <a:p>
            <a:pPr lvl="1"/>
            <a:r>
              <a:rPr lang="en-US" b="1" cap="all"/>
              <a:t>PROBAT</a:t>
            </a:r>
          </a:p>
          <a:p>
            <a:pPr lvl="1"/>
            <a:r>
              <a:rPr lang="en-US" b="1" cap="all"/>
              <a:t>PACIFIC BAG</a:t>
            </a:r>
          </a:p>
          <a:p>
            <a:pPr lvl="1"/>
            <a:r>
              <a:rPr lang="en-US" b="1" cap="all"/>
              <a:t>AQUA LAB</a:t>
            </a:r>
          </a:p>
          <a:p>
            <a:pPr lvl="1"/>
            <a:r>
              <a:rPr lang="en-US" b="1" cap="all" smtClean="0"/>
              <a:t>SCENTONE</a:t>
            </a:r>
            <a:r>
              <a:rPr lang="en-US" smtClean="0"/>
              <a:t/>
            </a:r>
            <a:br>
              <a:rPr lang="en-US" smtClean="0"/>
            </a:b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752600"/>
            <a:ext cx="9191281" cy="4648200"/>
          </a:xfrm>
          <a:prstGeom prst="rect">
            <a:avLst/>
          </a:prstGeom>
          <a:noFill/>
          <a:ln w="9525">
            <a:noFill/>
            <a:miter lim="800000"/>
            <a:headEnd/>
            <a:tailEnd/>
          </a:ln>
          <a:effectLst/>
        </p:spPr>
      </p:pic>
      <p:sp>
        <p:nvSpPr>
          <p:cNvPr id="5" name="Oval 4"/>
          <p:cNvSpPr/>
          <p:nvPr/>
        </p:nvSpPr>
        <p:spPr>
          <a:xfrm>
            <a:off x="3581400" y="5715000"/>
            <a:ext cx="1828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315200" y="5715000"/>
            <a:ext cx="1828800"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p:cNvSpPr>
            <a:spLocks noGrp="1"/>
          </p:cNvSpPr>
          <p:nvPr>
            <p:ph type="title"/>
          </p:nvPr>
        </p:nvSpPr>
        <p:spPr>
          <a:xfrm>
            <a:off x="228600" y="304800"/>
            <a:ext cx="8686800" cy="1371600"/>
          </a:xfrm>
        </p:spPr>
        <p:txBody>
          <a:bodyPr>
            <a:noAutofit/>
          </a:bodyPr>
          <a:lstStyle/>
          <a:p>
            <a:pPr algn="l"/>
            <a:r>
              <a:rPr lang="en-US" sz="2400" b="1" smtClean="0"/>
              <a:t/>
            </a:r>
            <a:br>
              <a:rPr lang="en-US" sz="2400" b="1" smtClean="0"/>
            </a:br>
            <a:r>
              <a:rPr lang="en-US" sz="2400" b="1" smtClean="0"/>
              <a:t/>
            </a:r>
            <a:br>
              <a:rPr lang="en-US" sz="2400" b="1" smtClean="0"/>
            </a:br>
            <a:r>
              <a:rPr lang="en-US" sz="2400" b="1" smtClean="0"/>
              <a:t/>
            </a:r>
            <a:br>
              <a:rPr lang="en-US" sz="2400" b="1" smtClean="0"/>
            </a:br>
            <a:r>
              <a:rPr lang="en-US" sz="2400" b="1" smtClean="0"/>
              <a:t>Cup of Excellence in Brazil and Honduras: An Impact Assessment</a:t>
            </a:r>
            <a:br>
              <a:rPr lang="en-US" sz="2400" b="1" smtClean="0"/>
            </a:br>
            <a:r>
              <a:rPr lang="en-US" sz="2400" b="1" smtClean="0"/>
              <a:t>(January 2015</a:t>
            </a:r>
            <a:r>
              <a:rPr lang="en-US" sz="2400" smtClean="0"/>
              <a:t>)</a:t>
            </a:r>
            <a:br>
              <a:rPr lang="en-US" sz="2400" smtClean="0"/>
            </a:br>
            <a:r>
              <a:rPr lang="en-US" sz="2400" smtClean="0"/>
              <a:t>https://allianceforcoffeeexcellence.org/</a:t>
            </a:r>
            <a:br>
              <a:rPr lang="en-US" sz="2400" smtClean="0"/>
            </a:br>
            <a:r>
              <a:rPr lang="en-US" sz="2400" smtClean="0"/>
              <a:t/>
            </a:r>
            <a:br>
              <a:rPr lang="en-US" sz="2400" smtClean="0"/>
            </a:br>
            <a:endParaRPr lang="en-US" sz="2400"/>
          </a:p>
        </p:txBody>
      </p:sp>
      <p:sp>
        <p:nvSpPr>
          <p:cNvPr id="9" name="TextBox 8"/>
          <p:cNvSpPr txBox="1"/>
          <p:nvPr/>
        </p:nvSpPr>
        <p:spPr>
          <a:xfrm>
            <a:off x="228600" y="2362200"/>
            <a:ext cx="1371600" cy="400110"/>
          </a:xfrm>
          <a:prstGeom prst="rect">
            <a:avLst/>
          </a:prstGeom>
          <a:noFill/>
        </p:spPr>
        <p:txBody>
          <a:bodyPr wrap="square" rtlCol="0">
            <a:spAutoFit/>
          </a:bodyPr>
          <a:lstStyle/>
          <a:p>
            <a:r>
              <a:rPr lang="en-US" sz="2000" b="1" smtClean="0"/>
              <a:t>2012/2013</a:t>
            </a:r>
            <a:endParaRPr lang="en-US" sz="20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Image result for AFCA Taste of harvest"/>
          <p:cNvPicPr>
            <a:picLocks noChangeAspect="1" noChangeArrowheads="1"/>
          </p:cNvPicPr>
          <p:nvPr/>
        </p:nvPicPr>
        <p:blipFill>
          <a:blip r:embed="rId2"/>
          <a:srcRect/>
          <a:stretch>
            <a:fillRect/>
          </a:stretch>
        </p:blipFill>
        <p:spPr bwMode="auto">
          <a:xfrm>
            <a:off x="155575" y="2324100"/>
            <a:ext cx="8836025" cy="1850043"/>
          </a:xfrm>
          <a:prstGeom prst="rect">
            <a:avLst/>
          </a:prstGeom>
          <a:noFill/>
        </p:spPr>
      </p:pic>
      <p:sp>
        <p:nvSpPr>
          <p:cNvPr id="5" name="Title 4"/>
          <p:cNvSpPr>
            <a:spLocks noGrp="1"/>
          </p:cNvSpPr>
          <p:nvPr>
            <p:ph type="title" idx="4294967295"/>
          </p:nvPr>
        </p:nvSpPr>
        <p:spPr>
          <a:xfrm>
            <a:off x="0" y="274638"/>
            <a:ext cx="8229600" cy="1143000"/>
          </a:xfrm>
        </p:spPr>
        <p:txBody>
          <a:bodyPr/>
          <a:lstStyle/>
          <a:p>
            <a:r>
              <a:rPr lang="en-US" b="1" smtClean="0"/>
              <a:t>ToH</a:t>
            </a:r>
            <a:endParaRPr lang="en-US" b="1"/>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ToH</a:t>
            </a:r>
            <a:endParaRPr lang="en-US" b="1"/>
          </a:p>
        </p:txBody>
      </p:sp>
      <p:sp>
        <p:nvSpPr>
          <p:cNvPr id="3" name="Content Placeholder 2"/>
          <p:cNvSpPr>
            <a:spLocks noGrp="1"/>
          </p:cNvSpPr>
          <p:nvPr>
            <p:ph idx="1"/>
          </p:nvPr>
        </p:nvSpPr>
        <p:spPr/>
        <p:txBody>
          <a:bodyPr>
            <a:normAutofit fontScale="70000" lnSpcReduction="20000"/>
          </a:bodyPr>
          <a:lstStyle/>
          <a:p>
            <a:r>
              <a:rPr lang="en-US" smtClean="0"/>
              <a:t>Do Hiệp Hội</a:t>
            </a:r>
            <a:r>
              <a:rPr lang="en-US"/>
              <a:t> </a:t>
            </a:r>
            <a:r>
              <a:rPr lang="en-US" smtClean="0"/>
              <a:t>Cà phê Đặc sản Châu Phi (AFCA) tổ chức hàng năm ở 12 quốc gia thành viên Châu Phi, từ 2016 </a:t>
            </a:r>
          </a:p>
          <a:p>
            <a:r>
              <a:rPr lang="en-US" smtClean="0"/>
              <a:t> Mục tiêu</a:t>
            </a:r>
          </a:p>
          <a:p>
            <a:pPr lvl="1"/>
            <a:r>
              <a:rPr lang="en-US" smtClean="0"/>
              <a:t>Người SX: giá cao, lợi ích từ đầu tư cho chất lượng</a:t>
            </a:r>
          </a:p>
          <a:p>
            <a:pPr lvl="1"/>
            <a:r>
              <a:rPr lang="en-US" smtClean="0"/>
              <a:t>Người mua: mua trực tiếp người SX, chất lượng cao nhất  </a:t>
            </a:r>
          </a:p>
          <a:p>
            <a:r>
              <a:rPr lang="en-US" smtClean="0"/>
              <a:t>Arabica và Robusta</a:t>
            </a:r>
          </a:p>
          <a:p>
            <a:r>
              <a:rPr lang="en-US" smtClean="0"/>
              <a:t>Lô hàng tối thiểu 8 bao (480 kg)</a:t>
            </a:r>
          </a:p>
          <a:p>
            <a:r>
              <a:rPr lang="en-US" smtClean="0"/>
              <a:t>HĐGK quốc gia &amp; HĐGK quốc tế</a:t>
            </a:r>
          </a:p>
          <a:p>
            <a:r>
              <a:rPr lang="en-US" smtClean="0"/>
              <a:t>Điểm ≥ 82/100 (SCA/CQI) vào đấu giá</a:t>
            </a:r>
          </a:p>
          <a:p>
            <a:r>
              <a:rPr lang="en-US" smtClean="0"/>
              <a:t>Cty Bean Auction tổ chức đấu giá (ITC hỗ trợ)</a:t>
            </a:r>
          </a:p>
          <a:p>
            <a:r>
              <a:rPr lang="en-US" smtClean="0"/>
              <a:t>Bean Auction thu </a:t>
            </a:r>
            <a:r>
              <a:rPr lang="en-US"/>
              <a:t>2% buyer’s premium </a:t>
            </a:r>
            <a:r>
              <a:rPr lang="en-US" smtClean="0"/>
              <a:t>và </a:t>
            </a:r>
            <a:r>
              <a:rPr lang="en-US"/>
              <a:t>8% seller’s commission </a:t>
            </a:r>
            <a:r>
              <a:rPr lang="en-US" smtClean="0"/>
              <a:t>trên giá bán cà phê </a:t>
            </a:r>
            <a:br>
              <a:rPr lang="en-US" smtClean="0"/>
            </a:b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Image result for Taste of Harvest competition + certificate"/>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mtClean="0"/>
              <a:t>Tham khảo giá ToE</a:t>
            </a:r>
            <a:endParaRPr lang="en-US" sz="3600" b="1"/>
          </a:p>
        </p:txBody>
      </p:sp>
      <p:sp>
        <p:nvSpPr>
          <p:cNvPr id="3" name="Content Placeholder 2"/>
          <p:cNvSpPr>
            <a:spLocks noGrp="1"/>
          </p:cNvSpPr>
          <p:nvPr>
            <p:ph idx="1"/>
          </p:nvPr>
        </p:nvSpPr>
        <p:spPr/>
        <p:txBody>
          <a:bodyPr>
            <a:normAutofit fontScale="92500" lnSpcReduction="20000"/>
          </a:bodyPr>
          <a:lstStyle/>
          <a:p>
            <a:r>
              <a:rPr lang="en-US" smtClean="0"/>
              <a:t>Thi ToE 2016 tại Malawi &amp; Zambia, đấu giá 8 lô hàng đạt giải</a:t>
            </a:r>
          </a:p>
          <a:p>
            <a:pPr lvl="1"/>
            <a:r>
              <a:rPr lang="en-US" smtClean="0"/>
              <a:t>Giá trung bình: 5,85 USD/kg</a:t>
            </a:r>
          </a:p>
          <a:p>
            <a:pPr lvl="1"/>
            <a:r>
              <a:rPr lang="en-US" smtClean="0"/>
              <a:t>Giá cao nhất: 7,12 USD/kg</a:t>
            </a:r>
          </a:p>
          <a:p>
            <a:r>
              <a:rPr lang="en-US" smtClean="0"/>
              <a:t>Initiatives to promote african coffees </a:t>
            </a:r>
            <a:br>
              <a:rPr lang="en-US" smtClean="0"/>
            </a:br>
            <a:r>
              <a:rPr lang="en-US" smtClean="0"/>
              <a:t>Dr. Joseph K Kimemia Presented during the international coffee organization council meeting mexico city april 2018 </a:t>
            </a:r>
          </a:p>
          <a:p>
            <a:pPr lvl="1"/>
            <a:r>
              <a:rPr lang="en-US" smtClean="0"/>
              <a:t>Uganda $10,55/lb # 23,45 USD/kg</a:t>
            </a:r>
          </a:p>
          <a:p>
            <a:pPr lvl="1"/>
            <a:r>
              <a:rPr lang="en-US" smtClean="0"/>
              <a:t>DR Congo $10,65/lb # 23,67 USD/kg</a:t>
            </a:r>
            <a:br>
              <a:rPr lang="en-US" smtClean="0"/>
            </a:br>
            <a:endParaRPr lang="en-US" smtClean="0"/>
          </a:p>
          <a:p>
            <a:pPr>
              <a:buNone/>
            </a:pPr>
            <a:endParaRPr lang="en-US" smtClean="0"/>
          </a:p>
          <a:p>
            <a:pPr lvl="1"/>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smtClean="0"/>
              <a:t>Khái quát</a:t>
            </a:r>
            <a:endParaRPr lang="en-US" sz="3200" b="1"/>
          </a:p>
        </p:txBody>
      </p:sp>
      <p:sp>
        <p:nvSpPr>
          <p:cNvPr id="3" name="Content Placeholder 2"/>
          <p:cNvSpPr>
            <a:spLocks noGrp="1"/>
          </p:cNvSpPr>
          <p:nvPr>
            <p:ph idx="1"/>
          </p:nvPr>
        </p:nvSpPr>
        <p:spPr/>
        <p:txBody>
          <a:bodyPr/>
          <a:lstStyle/>
          <a:p>
            <a:r>
              <a:rPr lang="en-US" smtClean="0"/>
              <a:t>Tổ chức thi, trao giải CPĐS  → đấu giá qua mạng internet → nhà NK, nhà rang xay</a:t>
            </a:r>
          </a:p>
          <a:p>
            <a:r>
              <a:rPr lang="en-US" smtClean="0"/>
              <a:t>Trung &amp; Nam Mỹ: Cup Of Excellence (CoE)</a:t>
            </a:r>
          </a:p>
          <a:p>
            <a:r>
              <a:rPr lang="en-US" smtClean="0"/>
              <a:t>Châu Phi: Taste of Harvest (ToH)</a:t>
            </a:r>
            <a:endParaRPr lang="en-US"/>
          </a:p>
        </p:txBody>
      </p:sp>
      <p:pic>
        <p:nvPicPr>
          <p:cNvPr id="4" name="Picture 3" descr="Cup of Excellence"/>
          <p:cNvPicPr/>
          <p:nvPr/>
        </p:nvPicPr>
        <p:blipFill>
          <a:blip r:embed="rId2"/>
          <a:srcRect/>
          <a:stretch>
            <a:fillRect/>
          </a:stretch>
        </p:blipFill>
        <p:spPr bwMode="auto">
          <a:xfrm>
            <a:off x="1066800" y="4005453"/>
            <a:ext cx="2061210" cy="2319147"/>
          </a:xfrm>
          <a:prstGeom prst="rect">
            <a:avLst/>
          </a:prstGeom>
          <a:noFill/>
          <a:ln w="9525">
            <a:noFill/>
            <a:miter lim="800000"/>
            <a:headEnd/>
            <a:tailEnd/>
          </a:ln>
        </p:spPr>
      </p:pic>
      <p:pic>
        <p:nvPicPr>
          <p:cNvPr id="15362" name="Picture 2" descr="Image result for taste of harvest coffee"/>
          <p:cNvPicPr>
            <a:picLocks noChangeAspect="1" noChangeArrowheads="1"/>
          </p:cNvPicPr>
          <p:nvPr/>
        </p:nvPicPr>
        <p:blipFill>
          <a:blip r:embed="rId3"/>
          <a:srcRect/>
          <a:stretch>
            <a:fillRect/>
          </a:stretch>
        </p:blipFill>
        <p:spPr bwMode="auto">
          <a:xfrm>
            <a:off x="5314950" y="4429124"/>
            <a:ext cx="2990850" cy="12858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CoE</a:t>
            </a:r>
            <a:endParaRPr lang="en-US" b="1"/>
          </a:p>
        </p:txBody>
      </p:sp>
      <p:sp>
        <p:nvSpPr>
          <p:cNvPr id="3" name="Content Placeholder 2"/>
          <p:cNvSpPr>
            <a:spLocks noGrp="1"/>
          </p:cNvSpPr>
          <p:nvPr>
            <p:ph idx="1"/>
          </p:nvPr>
        </p:nvSpPr>
        <p:spPr/>
        <p:txBody>
          <a:bodyPr>
            <a:normAutofit fontScale="70000" lnSpcReduction="20000"/>
          </a:bodyPr>
          <a:lstStyle/>
          <a:p>
            <a:r>
              <a:rPr lang="en-US" smtClean="0"/>
              <a:t>The </a:t>
            </a:r>
            <a:r>
              <a:rPr lang="en-US"/>
              <a:t>Alliance for Coffee Excellence (ACE</a:t>
            </a:r>
            <a:r>
              <a:rPr lang="en-US" smtClean="0"/>
              <a:t>) </a:t>
            </a:r>
          </a:p>
          <a:p>
            <a:pPr lvl="1"/>
            <a:r>
              <a:rPr lang="en-US" b="1" smtClean="0"/>
              <a:t>sở hữu </a:t>
            </a:r>
            <a:r>
              <a:rPr lang="en-US" smtClean="0"/>
              <a:t>và </a:t>
            </a:r>
            <a:r>
              <a:rPr lang="en-US" b="1" smtClean="0"/>
              <a:t>quản lý </a:t>
            </a:r>
            <a:r>
              <a:rPr lang="en-US" smtClean="0"/>
              <a:t>chương trình thi CoE</a:t>
            </a:r>
          </a:p>
          <a:p>
            <a:pPr lvl="1"/>
            <a:r>
              <a:rPr lang="en-US" smtClean="0"/>
              <a:t>Sở hữu ACE Lab </a:t>
            </a:r>
          </a:p>
          <a:p>
            <a:pPr lvl="1"/>
            <a:r>
              <a:rPr lang="en-US"/>
              <a:t>t</a:t>
            </a:r>
            <a:r>
              <a:rPr lang="en-US" smtClean="0"/>
              <a:t>ổ chức đào tạo thử nếm và các hoạt động đánh giá chất lượng cà phê khác </a:t>
            </a:r>
          </a:p>
          <a:p>
            <a:pPr lvl="1"/>
            <a:r>
              <a:rPr lang="en-US" smtClean="0"/>
              <a:t> thành viên là các công ty cà phê hàng đầu toàn cầu</a:t>
            </a:r>
          </a:p>
          <a:p>
            <a:r>
              <a:rPr lang="en-US" smtClean="0"/>
              <a:t>CoE </a:t>
            </a:r>
          </a:p>
          <a:p>
            <a:pPr lvl="1"/>
            <a:r>
              <a:rPr lang="en-US" smtClean="0"/>
              <a:t>cuộc </a:t>
            </a:r>
            <a:r>
              <a:rPr lang="en-US" b="1" smtClean="0"/>
              <a:t>thi</a:t>
            </a:r>
            <a:r>
              <a:rPr lang="en-US" smtClean="0"/>
              <a:t> và </a:t>
            </a:r>
            <a:r>
              <a:rPr lang="en-US" b="1" smtClean="0"/>
              <a:t>đấu giá </a:t>
            </a:r>
            <a:r>
              <a:rPr lang="en-US" smtClean="0"/>
              <a:t>cà phê đầu tiên trên toàn cầu (1999)</a:t>
            </a:r>
          </a:p>
          <a:p>
            <a:pPr lvl="1"/>
            <a:r>
              <a:rPr lang="en-US" smtClean="0"/>
              <a:t>Giải thưởng cao nhất cho cà phê điểm cao</a:t>
            </a:r>
          </a:p>
          <a:p>
            <a:pPr lvl="1"/>
            <a:r>
              <a:rPr lang="en-US" smtClean="0"/>
              <a:t>Thu hút rất nhiều loại cà phê </a:t>
            </a:r>
          </a:p>
          <a:p>
            <a:pPr lvl="1"/>
            <a:r>
              <a:rPr lang="en-US" smtClean="0"/>
              <a:t>Cà phê đoạt giải được thử nếm ít nhất 5 lần  (10 cà phê đầu bảng được thử nếm lại) trong suốt cuộc thi kéo dài 3 tuần</a:t>
            </a:r>
          </a:p>
          <a:p>
            <a:pPr lvl="1"/>
            <a:r>
              <a:rPr lang="en-US" smtClean="0"/>
              <a:t>Kỷ lục giá cà phê thắng giải thường xuyên bị phá chứng tỏ nhu cầu lớn </a:t>
            </a:r>
            <a:br>
              <a:rPr lang="en-US" smtClean="0"/>
            </a:br>
            <a:r>
              <a:rPr lang="en-US" smtClean="0"/>
              <a:t> </a:t>
            </a:r>
            <a:br>
              <a:rPr lang="en-US" smtClean="0"/>
            </a:b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allianceforcoffeeexcellence.org/wp-content/uploads/2018/01/coe-timeline-graph_2018.jpg"/>
          <p:cNvPicPr/>
          <p:nvPr/>
        </p:nvPicPr>
        <p:blipFill>
          <a:blip r:embed="rId2"/>
          <a:srcRect/>
          <a:stretch>
            <a:fillRect/>
          </a:stretch>
        </p:blipFill>
        <p:spPr bwMode="auto">
          <a:xfrm>
            <a:off x="0" y="1828800"/>
            <a:ext cx="9144000" cy="3733800"/>
          </a:xfrm>
          <a:prstGeom prst="rect">
            <a:avLst/>
          </a:prstGeom>
          <a:noFill/>
          <a:ln w="9525">
            <a:noFill/>
            <a:miter lim="800000"/>
            <a:headEnd/>
            <a:tailEnd/>
          </a:ln>
        </p:spPr>
      </p:pic>
      <p:sp>
        <p:nvSpPr>
          <p:cNvPr id="5" name="Title 4"/>
          <p:cNvSpPr>
            <a:spLocks noGrp="1"/>
          </p:cNvSpPr>
          <p:nvPr>
            <p:ph type="title" idx="4294967295"/>
          </p:nvPr>
        </p:nvSpPr>
        <p:spPr>
          <a:xfrm>
            <a:off x="0" y="274638"/>
            <a:ext cx="8229600" cy="1143000"/>
          </a:xfrm>
        </p:spPr>
        <p:txBody>
          <a:bodyPr>
            <a:normAutofit/>
          </a:bodyPr>
          <a:lstStyle/>
          <a:p>
            <a:r>
              <a:rPr lang="en-US" sz="3200" b="1" smtClean="0"/>
              <a:t>Lịch sử CoE</a:t>
            </a:r>
            <a:endParaRPr lang="en-US" sz="3200" b="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r>
              <a:rPr lang="en-US" smtClean="0"/>
              <a:t/>
            </a:r>
            <a:br>
              <a:rPr lang="en-US" smtClean="0"/>
            </a:br>
            <a:r>
              <a:rPr lang="en-US" sz="3600" b="1" smtClean="0"/>
              <a:t>Quy định chung CoE</a:t>
            </a:r>
            <a:r>
              <a:rPr lang="en-US" b="1" smtClean="0"/>
              <a:t> </a:t>
            </a:r>
            <a:r>
              <a:rPr lang="en-US" smtClean="0"/>
              <a:t/>
            </a:r>
            <a:br>
              <a:rPr lang="en-US" smtClean="0"/>
            </a:br>
            <a:endParaRPr lang="en-US"/>
          </a:p>
        </p:txBody>
      </p:sp>
      <p:sp>
        <p:nvSpPr>
          <p:cNvPr id="3" name="Content Placeholder 2"/>
          <p:cNvSpPr>
            <a:spLocks noGrp="1"/>
          </p:cNvSpPr>
          <p:nvPr>
            <p:ph idx="1"/>
          </p:nvPr>
        </p:nvSpPr>
        <p:spPr>
          <a:xfrm>
            <a:off x="457200" y="1600200"/>
            <a:ext cx="8458200" cy="4525963"/>
          </a:xfrm>
        </p:spPr>
        <p:txBody>
          <a:bodyPr>
            <a:normAutofit lnSpcReduction="10000"/>
          </a:bodyPr>
          <a:lstStyle/>
          <a:p>
            <a:r>
              <a:rPr lang="en-US" smtClean="0"/>
              <a:t>Tất cả ND cà phê, trang trại, HTX, trạm chế biến. Mỗi ND 01 mẫu miễn phí</a:t>
            </a:r>
          </a:p>
          <a:p>
            <a:r>
              <a:rPr lang="en-US" smtClean="0"/>
              <a:t>Thanh tra độc lập, thử nếm mù</a:t>
            </a:r>
          </a:p>
          <a:p>
            <a:r>
              <a:rPr lang="en-US" smtClean="0"/>
              <a:t>Nhân sự: BTC ở từng quốc gia, ban giám khảo quốc gia và quốc tế, ACE giám sát</a:t>
            </a:r>
          </a:p>
          <a:p>
            <a:r>
              <a:rPr lang="en-US" smtClean="0"/>
              <a:t>Tiêu chuẩn chọn lựa: điểm ≥ 86/100, không lỗi sơ cấp</a:t>
            </a:r>
          </a:p>
          <a:p>
            <a:r>
              <a:rPr lang="en-US" smtClean="0"/>
              <a:t>Tuân thủ nghiêm ngặt quy trình chế biến mẫu và pha chế</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Quy trình CoE</a:t>
            </a:r>
            <a:endParaRPr lang="en-US" sz="3200" b="1"/>
          </a:p>
        </p:txBody>
      </p:sp>
      <p:sp>
        <p:nvSpPr>
          <p:cNvPr id="3" name="Content Placeholder 2"/>
          <p:cNvSpPr>
            <a:spLocks noGrp="1"/>
          </p:cNvSpPr>
          <p:nvPr>
            <p:ph idx="1"/>
          </p:nvPr>
        </p:nvSpPr>
        <p:spPr/>
        <p:txBody>
          <a:bodyPr>
            <a:normAutofit fontScale="92500" lnSpcReduction="20000"/>
          </a:bodyPr>
          <a:lstStyle/>
          <a:p>
            <a:r>
              <a:rPr lang="en-US" smtClean="0"/>
              <a:t>6 vòng thi, 2 HĐGK</a:t>
            </a:r>
          </a:p>
          <a:p>
            <a:pPr>
              <a:buNone/>
            </a:pPr>
            <a:endParaRPr lang="en-US" smtClean="0"/>
          </a:p>
          <a:p>
            <a:pPr>
              <a:buNone/>
            </a:pPr>
            <a:r>
              <a:rPr lang="en-US" smtClean="0"/>
              <a:t>HĐGK quốc gia (vòng 1, 2, 3)</a:t>
            </a:r>
          </a:p>
          <a:p>
            <a:pPr>
              <a:buNone/>
            </a:pPr>
            <a:endParaRPr lang="en-US"/>
          </a:p>
          <a:p>
            <a:pPr>
              <a:buNone/>
            </a:pPr>
            <a:endParaRPr lang="en-US" smtClean="0"/>
          </a:p>
          <a:p>
            <a:pPr>
              <a:buNone/>
            </a:pPr>
            <a:r>
              <a:rPr lang="en-US" smtClean="0"/>
              <a:t>HĐGK quốc tế (vòng 4, 5, 6)            Lễ trao giải</a:t>
            </a:r>
          </a:p>
          <a:p>
            <a:pPr>
              <a:buNone/>
            </a:pPr>
            <a:endParaRPr lang="en-US"/>
          </a:p>
          <a:p>
            <a:pPr>
              <a:buNone/>
            </a:pPr>
            <a:endParaRPr lang="en-US" smtClean="0"/>
          </a:p>
          <a:p>
            <a:pPr>
              <a:buNone/>
            </a:pPr>
            <a:r>
              <a:rPr lang="en-US" smtClean="0"/>
              <a:t>Đấu giá online</a:t>
            </a:r>
            <a:endParaRPr lang="en-US"/>
          </a:p>
        </p:txBody>
      </p:sp>
      <p:sp>
        <p:nvSpPr>
          <p:cNvPr id="4" name="Down Arrow 3"/>
          <p:cNvSpPr/>
          <p:nvPr/>
        </p:nvSpPr>
        <p:spPr>
          <a:xfrm flipH="1">
            <a:off x="1524000" y="3048000"/>
            <a:ext cx="609600" cy="838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flipH="1">
            <a:off x="1524000" y="4495800"/>
            <a:ext cx="609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105400" y="4114800"/>
            <a:ext cx="609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Các vòng thi CoE</a:t>
            </a:r>
            <a:endParaRPr lang="en-US" sz="3200" b="1"/>
          </a:p>
        </p:txBody>
      </p:sp>
      <p:sp>
        <p:nvSpPr>
          <p:cNvPr id="3" name="Content Placeholder 2"/>
          <p:cNvSpPr>
            <a:spLocks noGrp="1"/>
          </p:cNvSpPr>
          <p:nvPr>
            <p:ph idx="1"/>
          </p:nvPr>
        </p:nvSpPr>
        <p:spPr/>
        <p:txBody>
          <a:bodyPr>
            <a:normAutofit fontScale="92500" lnSpcReduction="20000"/>
          </a:bodyPr>
          <a:lstStyle/>
          <a:p>
            <a:pPr>
              <a:buNone/>
            </a:pPr>
            <a:r>
              <a:rPr lang="en-US" sz="3000" b="1" smtClean="0"/>
              <a:t>TUẦN LỄ HĐGK QUỐC GIA</a:t>
            </a:r>
          </a:p>
          <a:p>
            <a:r>
              <a:rPr lang="en-US" smtClean="0"/>
              <a:t>Vòng 1 </a:t>
            </a:r>
          </a:p>
          <a:p>
            <a:pPr lvl="1"/>
            <a:r>
              <a:rPr lang="en-US" smtClean="0"/>
              <a:t>thử nếm 1 lần/mẫu</a:t>
            </a:r>
          </a:p>
          <a:p>
            <a:pPr lvl="1"/>
            <a:r>
              <a:rPr lang="en-US" smtClean="0"/>
              <a:t> ≥ 86/100 vào tiếp vòng sau (tối đa 150 mẫu)</a:t>
            </a:r>
          </a:p>
          <a:p>
            <a:pPr lvl="1"/>
            <a:r>
              <a:rPr lang="en-US" smtClean="0"/>
              <a:t>ND chuyển lô hàng đến kho hàng chung có giám sát của thanh tra độc lập</a:t>
            </a:r>
          </a:p>
          <a:p>
            <a:pPr lvl="1"/>
            <a:r>
              <a:rPr lang="en-US" smtClean="0"/>
              <a:t>Lấy mẫu sử dụng cho các vòng sau</a:t>
            </a:r>
          </a:p>
          <a:p>
            <a:r>
              <a:rPr lang="en-US" smtClean="0"/>
              <a:t>Vòng 2</a:t>
            </a:r>
          </a:p>
          <a:p>
            <a:pPr lvl="1"/>
            <a:r>
              <a:rPr lang="en-US" smtClean="0"/>
              <a:t>≥ 86/100 vào tiếp vòng sau (tối đa 90 mẫu)</a:t>
            </a:r>
          </a:p>
          <a:p>
            <a:r>
              <a:rPr lang="en-US" smtClean="0"/>
              <a:t>Vòng 3</a:t>
            </a:r>
          </a:p>
          <a:p>
            <a:pPr lvl="1"/>
            <a:r>
              <a:rPr lang="en-US" smtClean="0"/>
              <a:t>≥ 86/100 vào tiếp vòng sau (tối đa 40 mẫu)</a:t>
            </a:r>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Các vòng thi CoE</a:t>
            </a:r>
            <a:endParaRPr lang="en-US" sz="3200"/>
          </a:p>
        </p:txBody>
      </p:sp>
      <p:sp>
        <p:nvSpPr>
          <p:cNvPr id="3" name="Content Placeholder 2"/>
          <p:cNvSpPr>
            <a:spLocks noGrp="1"/>
          </p:cNvSpPr>
          <p:nvPr>
            <p:ph idx="1"/>
          </p:nvPr>
        </p:nvSpPr>
        <p:spPr/>
        <p:txBody>
          <a:bodyPr>
            <a:normAutofit fontScale="92500" lnSpcReduction="20000"/>
          </a:bodyPr>
          <a:lstStyle/>
          <a:p>
            <a:pPr>
              <a:buNone/>
            </a:pPr>
            <a:r>
              <a:rPr lang="en-US" b="1" smtClean="0"/>
              <a:t>HĐGK QUỐC TẾ </a:t>
            </a:r>
          </a:p>
          <a:p>
            <a:r>
              <a:rPr lang="en-US" smtClean="0"/>
              <a:t>Vòng 4</a:t>
            </a:r>
          </a:p>
          <a:p>
            <a:pPr lvl="1"/>
            <a:r>
              <a:rPr lang="en-US" smtClean="0"/>
              <a:t>Thử nếm lần 1 tất cả mẫu chuyển qua từ tuần lễ HĐGK quốc gia (tối đa 40mẫu ≥ 86/100)</a:t>
            </a:r>
          </a:p>
          <a:p>
            <a:r>
              <a:rPr lang="en-US" smtClean="0"/>
              <a:t>Vòng 5</a:t>
            </a:r>
          </a:p>
          <a:p>
            <a:pPr lvl="1"/>
            <a:r>
              <a:rPr lang="en-US" smtClean="0"/>
              <a:t>Thử nếm lần 2 tối đa 40mẫu ≥ 86/100             chọn mẫu đoạt giải CoE đưa vào đấu giá online, mô tả rõ từng mẫu</a:t>
            </a:r>
          </a:p>
          <a:p>
            <a:r>
              <a:rPr lang="en-US" smtClean="0"/>
              <a:t>Vòng 6</a:t>
            </a:r>
          </a:p>
          <a:p>
            <a:pPr lvl="1"/>
            <a:r>
              <a:rPr lang="en-US" smtClean="0"/>
              <a:t>Ngày cuối cùng, thử nếm lại 10 mẫu đạt điểm cao nhất, cho điểm lần cuối và xếp hạng </a:t>
            </a:r>
          </a:p>
          <a:p>
            <a:pPr lvl="1"/>
            <a:endParaRPr lang="en-US"/>
          </a:p>
        </p:txBody>
      </p:sp>
      <p:sp>
        <p:nvSpPr>
          <p:cNvPr id="4" name="Right Arrow 3"/>
          <p:cNvSpPr/>
          <p:nvPr/>
        </p:nvSpPr>
        <p:spPr>
          <a:xfrm>
            <a:off x="6553200" y="3840481"/>
            <a:ext cx="609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smtClean="0"/>
              <a:t>Trao giải, đấu giá CoE</a:t>
            </a:r>
            <a:endParaRPr lang="en-US" sz="3200" b="1"/>
          </a:p>
        </p:txBody>
      </p:sp>
      <p:sp>
        <p:nvSpPr>
          <p:cNvPr id="3" name="Content Placeholder 2"/>
          <p:cNvSpPr>
            <a:spLocks noGrp="1"/>
          </p:cNvSpPr>
          <p:nvPr>
            <p:ph idx="1"/>
          </p:nvPr>
        </p:nvSpPr>
        <p:spPr/>
        <p:txBody>
          <a:bodyPr>
            <a:normAutofit lnSpcReduction="10000"/>
          </a:bodyPr>
          <a:lstStyle/>
          <a:p>
            <a:r>
              <a:rPr lang="en-US" b="1" smtClean="0"/>
              <a:t>Lễ trao giải</a:t>
            </a:r>
          </a:p>
          <a:p>
            <a:pPr lvl="1"/>
            <a:r>
              <a:rPr lang="en-US" smtClean="0"/>
              <a:t>Công bố những ND đạt giải</a:t>
            </a:r>
          </a:p>
          <a:p>
            <a:pPr lvl="1"/>
            <a:r>
              <a:rPr lang="en-US" smtClean="0"/>
              <a:t>Trao chứng nhận</a:t>
            </a:r>
          </a:p>
          <a:p>
            <a:pPr lvl="1"/>
            <a:r>
              <a:rPr lang="en-US" smtClean="0"/>
              <a:t>Trao giải đặc biệt cho mẫu  ˃ 90/100</a:t>
            </a:r>
          </a:p>
          <a:p>
            <a:r>
              <a:rPr lang="en-US" b="1" smtClean="0"/>
              <a:t>Xay xát &amp; gởi mẫu</a:t>
            </a:r>
          </a:p>
          <a:p>
            <a:pPr lvl="1"/>
            <a:r>
              <a:rPr lang="en-US" smtClean="0"/>
              <a:t>Ngay sau tuần lễ HĐGK quốc tế, lô đạt giải được xay xát, chọn, đóng gói chân không, ghi chính xác khối lượng. Lấy mẫu gởi đến bên mua trên khắp thế giới. Thu thập hình ảnh và thông tin cơ bản phục vụ truy xuất nguồn gốc lô hàng </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5948</TotalTime>
  <Words>967</Words>
  <Application>Microsoft Office PowerPoint</Application>
  <PresentationFormat>On-screen Show (4:3)</PresentationFormat>
  <Paragraphs>129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Thực hành tạo chuỗi cung ứng cà phê đặc sản: mô hình quốc tế</vt:lpstr>
      <vt:lpstr>Khái quát</vt:lpstr>
      <vt:lpstr>CoE</vt:lpstr>
      <vt:lpstr>Lịch sử CoE</vt:lpstr>
      <vt:lpstr> Quy định chung CoE  </vt:lpstr>
      <vt:lpstr>Quy trình CoE</vt:lpstr>
      <vt:lpstr>Các vòng thi CoE</vt:lpstr>
      <vt:lpstr>Các vòng thi CoE</vt:lpstr>
      <vt:lpstr>Trao giải, đấu giá CoE</vt:lpstr>
      <vt:lpstr>Trao giải, đấu giá CoE</vt:lpstr>
      <vt:lpstr>Giám khảo CoE</vt:lpstr>
      <vt:lpstr>Slide 12</vt:lpstr>
      <vt:lpstr>CoE</vt:lpstr>
      <vt:lpstr>   Cup of Excellence in Brazil and Honduras: An Impact Assessment (January 2015) https://allianceforcoffeeexcellence.org/  </vt:lpstr>
      <vt:lpstr>ToH</vt:lpstr>
      <vt:lpstr>ToH</vt:lpstr>
      <vt:lpstr>Slide 17</vt:lpstr>
      <vt:lpstr>Tham khảo giá ToE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Thực hành tạo chuỗi cung ứng cà phê đặc sản: mô hình quốc tế</dc:title>
  <dc:creator>USER</dc:creator>
  <cp:lastModifiedBy>USER</cp:lastModifiedBy>
  <cp:revision>15</cp:revision>
  <dcterms:created xsi:type="dcterms:W3CDTF">2018-06-12T08:48:51Z</dcterms:created>
  <dcterms:modified xsi:type="dcterms:W3CDTF">2018-06-27T14:34:13Z</dcterms:modified>
</cp:coreProperties>
</file>